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D34-7C67-47FF-92D8-250E4311C374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7E47-5212-4F28-AE5C-088E10F2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70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D34-7C67-47FF-92D8-250E4311C374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7E47-5212-4F28-AE5C-088E10F2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6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D34-7C67-47FF-92D8-250E4311C374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7E47-5212-4F28-AE5C-088E10F2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1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D34-7C67-47FF-92D8-250E4311C374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7E47-5212-4F28-AE5C-088E10F2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2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D34-7C67-47FF-92D8-250E4311C374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7E47-5212-4F28-AE5C-088E10F2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8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D34-7C67-47FF-92D8-250E4311C374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7E47-5212-4F28-AE5C-088E10F2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9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D34-7C67-47FF-92D8-250E4311C374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7E47-5212-4F28-AE5C-088E10F2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6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D34-7C67-47FF-92D8-250E4311C374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7E47-5212-4F28-AE5C-088E10F2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8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D34-7C67-47FF-92D8-250E4311C374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7E47-5212-4F28-AE5C-088E10F2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6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D34-7C67-47FF-92D8-250E4311C374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7E47-5212-4F28-AE5C-088E10F2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14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BD34-7C67-47FF-92D8-250E4311C374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7E47-5212-4F28-AE5C-088E10F2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22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BD34-7C67-47FF-92D8-250E4311C374}" type="datetimeFigureOut">
              <a:rPr lang="en-US" smtClean="0"/>
              <a:t>12/10/2016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37E47-5212-4F28-AE5C-088E10F2B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0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26827"/>
              </p:ext>
            </p:extLst>
          </p:nvPr>
        </p:nvGraphicFramePr>
        <p:xfrm>
          <a:off x="401682" y="359479"/>
          <a:ext cx="2746468" cy="2933700"/>
        </p:xfrm>
        <a:graphic>
          <a:graphicData uri="http://schemas.openxmlformats.org/drawingml/2006/table">
            <a:tbl>
              <a:tblPr/>
              <a:tblGrid>
                <a:gridCol w="1373234">
                  <a:extLst>
                    <a:ext uri="{9D8B030D-6E8A-4147-A177-3AD203B41FA5}">
                      <a16:colId xmlns:a16="http://schemas.microsoft.com/office/drawing/2014/main" val="2371337263"/>
                    </a:ext>
                  </a:extLst>
                </a:gridCol>
                <a:gridCol w="1373234">
                  <a:extLst>
                    <a:ext uri="{9D8B030D-6E8A-4147-A177-3AD203B41FA5}">
                      <a16:colId xmlns:a16="http://schemas.microsoft.com/office/drawing/2014/main" val="2581730872"/>
                    </a:ext>
                  </a:extLst>
                </a:gridCol>
              </a:tblGrid>
              <a:tr h="549896"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endParaRPr lang="en-US" sz="3600" b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1" dirty="0">
                          <a:effectLst/>
                          <a:latin typeface="Comic Sans MS" panose="030F0702030302020204" pitchFamily="66" charset="0"/>
                        </a:rPr>
                        <a:t>a</a:t>
                      </a:r>
                      <a:endParaRPr lang="en-US" sz="3600" b="0" dirty="0"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052988"/>
                  </a:ext>
                </a:extLst>
              </a:tr>
              <a:tr h="549896"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9966990"/>
                  </a:ext>
                </a:extLst>
              </a:tr>
              <a:tr h="549896"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  <a:latin typeface="Comic Sans MS" panose="030F0702030302020204" pitchFamily="66" charset="0"/>
                        </a:rPr>
                        <a:t>12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8041211"/>
                  </a:ext>
                </a:extLst>
              </a:tr>
              <a:tr h="549896">
                <a:tc>
                  <a:txBody>
                    <a:bodyPr/>
                    <a:lstStyle/>
                    <a:p>
                      <a:pPr algn="ctr"/>
                      <a:r>
                        <a:rPr lang="en-US" sz="3600"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8999769"/>
                  </a:ext>
                </a:extLst>
              </a:tr>
              <a:tr h="54989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effectLst/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 marL="38100" marR="38100" marT="19050" marB="1905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955673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88228" y="795277"/>
            <a:ext cx="80695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The table below shows the proportional relationship between the time in hours (</a:t>
            </a:r>
            <a:r>
              <a:rPr lang="en-US" sz="3200" b="1" i="1" dirty="0">
                <a:latin typeface="Comic Sans MS" panose="030F0702030302020204" pitchFamily="66" charset="0"/>
              </a:rPr>
              <a:t>h</a:t>
            </a:r>
            <a:r>
              <a:rPr lang="en-US" sz="3200" b="1" dirty="0">
                <a:latin typeface="Comic Sans MS" panose="030F0702030302020204" pitchFamily="66" charset="0"/>
              </a:rPr>
              <a:t>) </a:t>
            </a:r>
            <a:r>
              <a:rPr lang="en-US" sz="3200" b="1" dirty="0" smtClean="0">
                <a:latin typeface="Comic Sans MS" panose="030F0702030302020204" pitchFamily="66" charset="0"/>
              </a:rPr>
              <a:t>Adrian </a:t>
            </a:r>
            <a:r>
              <a:rPr lang="en-US" sz="3200" b="1" dirty="0">
                <a:latin typeface="Comic Sans MS" panose="030F0702030302020204" pitchFamily="66" charset="0"/>
              </a:rPr>
              <a:t>babysits and the amount in dollars (</a:t>
            </a:r>
            <a:r>
              <a:rPr lang="en-US" sz="3200" b="1" i="1" dirty="0">
                <a:latin typeface="Comic Sans MS" panose="030F0702030302020204" pitchFamily="66" charset="0"/>
              </a:rPr>
              <a:t>a</a:t>
            </a:r>
            <a:r>
              <a:rPr lang="en-US" sz="3200" b="1" dirty="0">
                <a:latin typeface="Comic Sans MS" panose="030F0702030302020204" pitchFamily="66" charset="0"/>
              </a:rPr>
              <a:t>) </a:t>
            </a:r>
            <a:r>
              <a:rPr lang="en-US" sz="3200" b="1" dirty="0" smtClean="0">
                <a:latin typeface="Comic Sans MS" panose="030F0702030302020204" pitchFamily="66" charset="0"/>
              </a:rPr>
              <a:t>Adrian </a:t>
            </a:r>
            <a:r>
              <a:rPr lang="en-US" sz="3200" b="1" dirty="0">
                <a:latin typeface="Comic Sans MS" panose="030F0702030302020204" pitchFamily="66" charset="0"/>
              </a:rPr>
              <a:t>earns babysitting.</a:t>
            </a:r>
            <a:r>
              <a:rPr lang="en-US" sz="3200" dirty="0">
                <a:latin typeface="Comic Sans MS" panose="030F0702030302020204" pitchFamily="66" charset="0"/>
              </a:rPr>
              <a:t>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1682" y="4443200"/>
            <a:ext cx="114561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The equation </a:t>
            </a:r>
            <a:r>
              <a:rPr lang="en-US" sz="3200" b="1" i="1" dirty="0">
                <a:latin typeface="Comic Sans MS" panose="030F0702030302020204" pitchFamily="66" charset="0"/>
              </a:rPr>
              <a:t>a</a:t>
            </a:r>
            <a:r>
              <a:rPr lang="en-US" sz="3200" b="1" dirty="0">
                <a:latin typeface="Comic Sans MS" panose="030F0702030302020204" pitchFamily="66" charset="0"/>
              </a:rPr>
              <a:t> = 5</a:t>
            </a:r>
            <a:r>
              <a:rPr lang="en-US" sz="3200" b="1" i="1" dirty="0">
                <a:latin typeface="Comic Sans MS" panose="030F0702030302020204" pitchFamily="66" charset="0"/>
              </a:rPr>
              <a:t>h</a:t>
            </a:r>
            <a:r>
              <a:rPr lang="en-US" sz="3200" b="1" dirty="0">
                <a:latin typeface="Comic Sans MS" panose="030F0702030302020204" pitchFamily="66" charset="0"/>
              </a:rPr>
              <a:t> shows the relationship between the amount in dollars (</a:t>
            </a:r>
            <a:r>
              <a:rPr lang="en-US" sz="3200" b="1" i="1" dirty="0">
                <a:latin typeface="Comic Sans MS" panose="030F0702030302020204" pitchFamily="66" charset="0"/>
              </a:rPr>
              <a:t>a</a:t>
            </a:r>
            <a:r>
              <a:rPr lang="en-US" sz="3200" b="1" dirty="0">
                <a:latin typeface="Comic Sans MS" panose="030F0702030302020204" pitchFamily="66" charset="0"/>
              </a:rPr>
              <a:t>) </a:t>
            </a:r>
            <a:r>
              <a:rPr lang="en-US" sz="3200" b="1" dirty="0" smtClean="0">
                <a:latin typeface="Comic Sans MS" panose="030F0702030302020204" pitchFamily="66" charset="0"/>
              </a:rPr>
              <a:t>Iris </a:t>
            </a:r>
            <a:r>
              <a:rPr lang="en-US" sz="3200" b="1" dirty="0">
                <a:latin typeface="Comic Sans MS" panose="030F0702030302020204" pitchFamily="66" charset="0"/>
              </a:rPr>
              <a:t>earns babysitting and the time in hours (</a:t>
            </a:r>
            <a:r>
              <a:rPr lang="en-US" sz="3200" b="1" i="1" dirty="0">
                <a:latin typeface="Comic Sans MS" panose="030F0702030302020204" pitchFamily="66" charset="0"/>
              </a:rPr>
              <a:t>h</a:t>
            </a:r>
            <a:r>
              <a:rPr lang="en-US" sz="3200" b="1" dirty="0">
                <a:latin typeface="Comic Sans MS" panose="030F0702030302020204" pitchFamily="66" charset="0"/>
              </a:rPr>
              <a:t>) </a:t>
            </a:r>
            <a:r>
              <a:rPr lang="en-US" sz="3200" b="1" dirty="0" smtClean="0">
                <a:latin typeface="Comic Sans MS" panose="030F0702030302020204" pitchFamily="66" charset="0"/>
              </a:rPr>
              <a:t>Iris </a:t>
            </a:r>
            <a:r>
              <a:rPr lang="en-US" sz="3200" b="1" dirty="0">
                <a:latin typeface="Comic Sans MS" panose="030F0702030302020204" pitchFamily="66" charset="0"/>
              </a:rPr>
              <a:t>babysits. 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82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214" y="605608"/>
            <a:ext cx="1122498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Which statement correctly identifies who earns more and how much more he/she earns?</a:t>
            </a:r>
          </a:p>
          <a:p>
            <a:endParaRPr lang="en-US" sz="3600" dirty="0" smtClean="0">
              <a:latin typeface="Comic Sans MS" panose="030F0702030302020204" pitchFamily="66" charset="0"/>
            </a:endParaRPr>
          </a:p>
          <a:p>
            <a:r>
              <a:rPr lang="en-US" sz="3600" dirty="0" smtClean="0">
                <a:latin typeface="Comic Sans MS" panose="030F0702030302020204" pitchFamily="66" charset="0"/>
              </a:rPr>
              <a:t>	A)  Adrian earns $1 more per hour than Iris.</a:t>
            </a:r>
          </a:p>
          <a:p>
            <a:endParaRPr lang="en-US" sz="3600" dirty="0" smtClean="0">
              <a:latin typeface="Comic Sans MS" panose="030F0702030302020204" pitchFamily="66" charset="0"/>
            </a:endParaRPr>
          </a:p>
          <a:p>
            <a:r>
              <a:rPr lang="en-US" sz="3600" dirty="0" smtClean="0">
                <a:latin typeface="Comic Sans MS" panose="030F0702030302020204" pitchFamily="66" charset="0"/>
              </a:rPr>
              <a:t>	B)  Adrian earns $4 more per hour than Iris.</a:t>
            </a:r>
          </a:p>
          <a:p>
            <a:endParaRPr lang="en-US" sz="3600" dirty="0" smtClean="0">
              <a:latin typeface="Comic Sans MS" panose="030F0702030302020204" pitchFamily="66" charset="0"/>
            </a:endParaRPr>
          </a:p>
          <a:p>
            <a:r>
              <a:rPr lang="en-US" sz="3600" dirty="0" smtClean="0">
                <a:latin typeface="Comic Sans MS" panose="030F0702030302020204" pitchFamily="66" charset="0"/>
              </a:rPr>
              <a:t>	C)  Iris earns $1 more per hour than Adrian.</a:t>
            </a:r>
          </a:p>
          <a:p>
            <a:endParaRPr lang="en-US" sz="3600" dirty="0" smtClean="0">
              <a:latin typeface="Comic Sans MS" panose="030F0702030302020204" pitchFamily="66" charset="0"/>
            </a:endParaRPr>
          </a:p>
          <a:p>
            <a:r>
              <a:rPr lang="en-US" sz="3600" dirty="0" smtClean="0">
                <a:latin typeface="Comic Sans MS" panose="030F0702030302020204" pitchFamily="66" charset="0"/>
              </a:rPr>
              <a:t>	D)  Iris earns $5 more per hour than Adrian.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78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6100" y="840015"/>
            <a:ext cx="56515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anose="030F0702030302020204" pitchFamily="66" charset="0"/>
              </a:rPr>
              <a:t>Select all ordered pairs that satisfy the function y = –</a:t>
            </a:r>
            <a:r>
              <a:rPr lang="en-US" sz="6600" dirty="0">
                <a:latin typeface="Comic Sans MS" panose="030F0702030302020204" pitchFamily="66" charset="0"/>
              </a:rPr>
              <a:t>2</a:t>
            </a:r>
            <a:r>
              <a:rPr lang="en-US" sz="6600" dirty="0" smtClean="0">
                <a:latin typeface="Comic Sans MS" panose="030F0702030302020204" pitchFamily="66" charset="0"/>
              </a:rPr>
              <a:t>x + 3?</a:t>
            </a:r>
            <a:endParaRPr lang="en-US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28001" y="793848"/>
            <a:ext cx="353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latin typeface="Comic Sans MS" panose="030F0702030302020204" pitchFamily="66" charset="0"/>
              </a:rPr>
              <a:t>A)  (1, 5)</a:t>
            </a:r>
          </a:p>
          <a:p>
            <a:endParaRPr lang="pt-BR" sz="4800" dirty="0" smtClean="0">
              <a:latin typeface="Comic Sans MS" panose="030F0702030302020204" pitchFamily="66" charset="0"/>
            </a:endParaRPr>
          </a:p>
          <a:p>
            <a:r>
              <a:rPr lang="pt-BR" sz="4800" dirty="0" smtClean="0">
                <a:latin typeface="Comic Sans MS" panose="030F0702030302020204" pitchFamily="66" charset="0"/>
              </a:rPr>
              <a:t>B)  (2, -1)</a:t>
            </a:r>
          </a:p>
          <a:p>
            <a:endParaRPr lang="pt-BR" sz="4800" dirty="0" smtClean="0">
              <a:latin typeface="Comic Sans MS" panose="030F0702030302020204" pitchFamily="66" charset="0"/>
            </a:endParaRPr>
          </a:p>
          <a:p>
            <a:r>
              <a:rPr lang="pt-BR" sz="4800" dirty="0" smtClean="0">
                <a:latin typeface="Comic Sans MS" panose="030F0702030302020204" pitchFamily="66" charset="0"/>
              </a:rPr>
              <a:t>C)  (–3, 9)</a:t>
            </a:r>
          </a:p>
          <a:p>
            <a:endParaRPr lang="pt-BR" sz="4800" dirty="0" smtClean="0">
              <a:latin typeface="Comic Sans MS" panose="030F0702030302020204" pitchFamily="66" charset="0"/>
            </a:endParaRPr>
          </a:p>
          <a:p>
            <a:r>
              <a:rPr lang="pt-BR" sz="4800" dirty="0" smtClean="0">
                <a:latin typeface="Comic Sans MS" panose="030F0702030302020204" pitchFamily="66" charset="0"/>
              </a:rPr>
              <a:t>D)  (6, -9)</a:t>
            </a:r>
            <a:endParaRPr lang="en-US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21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9400" y="1244600"/>
            <a:ext cx="117475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Comic Sans MS" panose="030F0702030302020204" pitchFamily="66" charset="0"/>
              </a:rPr>
              <a:t>Gasoline costs $1.85 per gallon at a gas station.</a:t>
            </a:r>
          </a:p>
          <a:p>
            <a:endParaRPr lang="en-US" sz="4400" dirty="0" smtClean="0">
              <a:latin typeface="Comic Sans MS" panose="030F0702030302020204" pitchFamily="66" charset="0"/>
            </a:endParaRPr>
          </a:p>
          <a:p>
            <a:r>
              <a:rPr lang="en-US" sz="4400" dirty="0" smtClean="0">
                <a:latin typeface="Comic Sans MS" panose="030F0702030302020204" pitchFamily="66" charset="0"/>
              </a:rPr>
              <a:t>Graph the proportional relationship between the number of gallons of gasoline and the total cost.</a:t>
            </a:r>
            <a:endParaRPr lang="en-US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433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8" y="117565"/>
            <a:ext cx="10241280" cy="727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22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229" y="711201"/>
            <a:ext cx="117855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anose="030F0702030302020204" pitchFamily="66" charset="0"/>
              </a:rPr>
              <a:t>Since 12:00 a.m., a cold front has caused the temperature in a particular city to decrease at a constant rate.  At 2:00 a.m., the temperature was 54 degrees Fahrenheit, and at 5:00 a.m., the temperature was 45 degrees Fahrenheit.  Which of the following statements are correct?  Select two that apply.</a:t>
            </a:r>
            <a:endParaRPr lang="en-US" sz="4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368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344" y="188685"/>
            <a:ext cx="11480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A)  The temperature at 12:00 a.m. was 57 degrees Fahrenheit.</a:t>
            </a:r>
          </a:p>
          <a:p>
            <a:endParaRPr lang="en-US" sz="3000" dirty="0" smtClean="0"/>
          </a:p>
          <a:p>
            <a:r>
              <a:rPr lang="en-US" sz="3000" dirty="0" smtClean="0"/>
              <a:t>B)  The temperature at 12:00 a.m. was 60 degrees Fahrenheit.</a:t>
            </a:r>
          </a:p>
          <a:p>
            <a:endParaRPr lang="en-US" sz="3000" dirty="0" smtClean="0"/>
          </a:p>
          <a:p>
            <a:r>
              <a:rPr lang="en-US" sz="3000" dirty="0" smtClean="0"/>
              <a:t>C)  The temperature at 12:00 a.m. was 63 degrees Fahrenheit.</a:t>
            </a:r>
          </a:p>
          <a:p>
            <a:endParaRPr lang="en-US" sz="3000" dirty="0" smtClean="0"/>
          </a:p>
          <a:p>
            <a:r>
              <a:rPr lang="en-US" sz="3000" dirty="0" smtClean="0"/>
              <a:t>D)  The temperature is decreasing at a rate of 3 degrees Fahrenheit per hour.</a:t>
            </a:r>
          </a:p>
          <a:p>
            <a:endParaRPr lang="en-US" sz="3000" dirty="0" smtClean="0"/>
          </a:p>
          <a:p>
            <a:r>
              <a:rPr lang="en-US" sz="3000" dirty="0" smtClean="0"/>
              <a:t>E)  The temperature is decreasing at a rate of 9 degrees Fahrenheit per hour.</a:t>
            </a:r>
          </a:p>
          <a:p>
            <a:endParaRPr lang="en-US" sz="3000" dirty="0" smtClean="0"/>
          </a:p>
          <a:p>
            <a:r>
              <a:rPr lang="en-US" sz="3000" dirty="0" smtClean="0"/>
              <a:t>F)  The temperature is decreasing at a rate of 11 degrees Fahrenheit per hour.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6275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028" y="691856"/>
            <a:ext cx="64733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Comic Sans MS" panose="030F0702030302020204" pitchFamily="66" charset="0"/>
              </a:rPr>
              <a:t>The point (–10, 4) is on the graph of which of these functions?  Select three that apply.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814129" y="342915"/>
                <a:ext cx="3753757" cy="63301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3200" dirty="0" smtClean="0">
                    <a:latin typeface="Comic Sans MS" panose="030F0702030302020204" pitchFamily="66" charset="0"/>
                  </a:rPr>
                  <a:t>A)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s-ES" sz="3200" dirty="0" smtClean="0">
                  <a:latin typeface="Comic Sans MS" panose="030F0702030302020204" pitchFamily="66" charset="0"/>
                </a:endParaRPr>
              </a:p>
              <a:p>
                <a:endParaRPr lang="es-ES" sz="3200" dirty="0" smtClean="0">
                  <a:latin typeface="Comic Sans MS" panose="030F0702030302020204" pitchFamily="66" charset="0"/>
                </a:endParaRPr>
              </a:p>
              <a:p>
                <a:r>
                  <a:rPr lang="es-ES" sz="3200" dirty="0" smtClean="0">
                    <a:latin typeface="Comic Sans MS" panose="030F0702030302020204" pitchFamily="66" charset="0"/>
                  </a:rPr>
                  <a:t>B)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s-ES" sz="3200" dirty="0" smtClean="0">
                  <a:latin typeface="Comic Sans MS" panose="030F0702030302020204" pitchFamily="66" charset="0"/>
                </a:endParaRPr>
              </a:p>
              <a:p>
                <a:endParaRPr lang="es-ES" sz="3200" dirty="0" smtClean="0">
                  <a:latin typeface="Comic Sans MS" panose="030F0702030302020204" pitchFamily="66" charset="0"/>
                </a:endParaRPr>
              </a:p>
              <a:p>
                <a:r>
                  <a:rPr lang="es-ES" sz="3200" dirty="0" smtClean="0">
                    <a:latin typeface="Comic Sans MS" panose="030F0702030302020204" pitchFamily="66" charset="0"/>
                  </a:rPr>
                  <a:t>C)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s-ES" sz="3200" dirty="0" smtClean="0">
                  <a:latin typeface="Comic Sans MS" panose="030F0702030302020204" pitchFamily="66" charset="0"/>
                </a:endParaRPr>
              </a:p>
              <a:p>
                <a:endParaRPr lang="es-ES" sz="3200" dirty="0" smtClean="0">
                  <a:latin typeface="Comic Sans MS" panose="030F0702030302020204" pitchFamily="66" charset="0"/>
                </a:endParaRPr>
              </a:p>
              <a:p>
                <a:r>
                  <a:rPr lang="es-ES" sz="3200" dirty="0" smtClean="0">
                    <a:latin typeface="Comic Sans MS" panose="030F0702030302020204" pitchFamily="66" charset="0"/>
                  </a:rPr>
                  <a:t>D)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s-ES" sz="3200" dirty="0" smtClean="0">
                  <a:latin typeface="Comic Sans MS" panose="030F0702030302020204" pitchFamily="66" charset="0"/>
                </a:endParaRPr>
              </a:p>
              <a:p>
                <a:endParaRPr lang="es-ES" sz="3200" dirty="0" smtClean="0">
                  <a:latin typeface="Comic Sans MS" panose="030F0702030302020204" pitchFamily="66" charset="0"/>
                </a:endParaRPr>
              </a:p>
              <a:p>
                <a:r>
                  <a:rPr lang="es-ES" sz="3200" dirty="0" smtClean="0">
                    <a:latin typeface="Comic Sans MS" panose="030F0702030302020204" pitchFamily="66" charset="0"/>
                  </a:rPr>
                  <a:t>E)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−16</m:t>
                    </m:r>
                  </m:oMath>
                </a14:m>
                <a:endParaRPr lang="es-ES" sz="3200" dirty="0" smtClean="0">
                  <a:latin typeface="Comic Sans MS" panose="030F0702030302020204" pitchFamily="66" charset="0"/>
                </a:endParaRPr>
              </a:p>
              <a:p>
                <a:endParaRPr lang="es-ES" sz="3200" dirty="0" smtClean="0">
                  <a:latin typeface="Comic Sans MS" panose="030F0702030302020204" pitchFamily="66" charset="0"/>
                </a:endParaRPr>
              </a:p>
              <a:p>
                <a:r>
                  <a:rPr lang="es-ES" sz="3200" dirty="0" smtClean="0">
                    <a:latin typeface="Comic Sans MS" panose="030F0702030302020204" pitchFamily="66" charset="0"/>
                  </a:rPr>
                  <a:t>F)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+14</m:t>
                    </m:r>
                  </m:oMath>
                </a14:m>
                <a:endParaRPr lang="en-US" sz="3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4129" y="342915"/>
                <a:ext cx="3753757" cy="6330194"/>
              </a:xfrm>
              <a:prstGeom prst="rect">
                <a:avLst/>
              </a:prstGeom>
              <a:blipFill>
                <a:blip r:embed="rId2"/>
                <a:stretch>
                  <a:fillRect l="-4221" t="-1155" b="-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8315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299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10</cp:revision>
  <dcterms:created xsi:type="dcterms:W3CDTF">2016-12-05T08:38:09Z</dcterms:created>
  <dcterms:modified xsi:type="dcterms:W3CDTF">2016-12-11T03:56:16Z</dcterms:modified>
</cp:coreProperties>
</file>